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385" r:id="rId3"/>
    <p:sldId id="334" r:id="rId4"/>
    <p:sldId id="336" r:id="rId5"/>
    <p:sldId id="338" r:id="rId6"/>
    <p:sldId id="339" r:id="rId7"/>
    <p:sldId id="341" r:id="rId8"/>
    <p:sldId id="342" r:id="rId9"/>
    <p:sldId id="343" r:id="rId10"/>
    <p:sldId id="374" r:id="rId11"/>
    <p:sldId id="335" r:id="rId12"/>
    <p:sldId id="340" r:id="rId13"/>
    <p:sldId id="344" r:id="rId14"/>
    <p:sldId id="345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384" r:id="rId24"/>
    <p:sldId id="346" r:id="rId25"/>
    <p:sldId id="347" r:id="rId26"/>
    <p:sldId id="350" r:id="rId27"/>
    <p:sldId id="349" r:id="rId28"/>
    <p:sldId id="356" r:id="rId29"/>
    <p:sldId id="370" r:id="rId30"/>
    <p:sldId id="372" r:id="rId31"/>
    <p:sldId id="375" r:id="rId32"/>
    <p:sldId id="373" r:id="rId33"/>
    <p:sldId id="371" r:id="rId34"/>
    <p:sldId id="357" r:id="rId35"/>
    <p:sldId id="358" r:id="rId36"/>
    <p:sldId id="359" r:id="rId37"/>
    <p:sldId id="360" r:id="rId38"/>
    <p:sldId id="362" r:id="rId39"/>
    <p:sldId id="363" r:id="rId40"/>
    <p:sldId id="364" r:id="rId41"/>
    <p:sldId id="365" r:id="rId42"/>
    <p:sldId id="367" r:id="rId43"/>
    <p:sldId id="366" r:id="rId44"/>
    <p:sldId id="348" r:id="rId45"/>
    <p:sldId id="368" r:id="rId46"/>
    <p:sldId id="369" r:id="rId47"/>
    <p:sldId id="333" r:id="rId48"/>
    <p:sldId id="386" r:id="rId49"/>
    <p:sldId id="388" r:id="rId50"/>
    <p:sldId id="387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777777"/>
    <a:srgbClr val="2A3276"/>
    <a:srgbClr val="999999"/>
    <a:srgbClr val="000000"/>
    <a:srgbClr val="141414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32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400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19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96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46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872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12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59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8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73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5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4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chemeClr val="tx1"/>
                </a:solidFill>
                <a:latin typeface="+mn-lt"/>
              </a:rPr>
              <a:t>.NET, IoT and Hedgehogs!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29343" y="6330434"/>
            <a:ext cx="707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Mike Irving – </a:t>
            </a:r>
            <a:r>
              <a:rPr lang="en-GB" sz="1800" dirty="0" err="1">
                <a:solidFill>
                  <a:schemeClr val="tx1"/>
                </a:solidFill>
              </a:rPr>
              <a:t>Macc</a:t>
            </a:r>
            <a:r>
              <a:rPr lang="en-GB" sz="1800" dirty="0">
                <a:solidFill>
                  <a:schemeClr val="tx1"/>
                </a:solidFill>
              </a:rPr>
              <a:t> Tech – 2</a:t>
            </a:r>
            <a:r>
              <a:rPr lang="en-GB" sz="1800" baseline="30000" dirty="0">
                <a:solidFill>
                  <a:schemeClr val="tx1"/>
                </a:solidFill>
              </a:rPr>
              <a:t>nd</a:t>
            </a:r>
            <a:r>
              <a:rPr lang="en-GB" sz="1800" dirty="0">
                <a:solidFill>
                  <a:schemeClr val="tx1"/>
                </a:solidFill>
              </a:rPr>
              <a:t> February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44AE9A-B233-355B-EF97-849AAEFF4C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138" y="6248630"/>
            <a:ext cx="781841" cy="54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5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6.mp4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5" Type="http://schemas.microsoft.com/office/2007/relationships/media" Target="../media/media7.mp4"/><Relationship Id="rId10" Type="http://schemas.openxmlformats.org/officeDocument/2006/relationships/image" Target="../media/image18.png"/><Relationship Id="rId4" Type="http://schemas.openxmlformats.org/officeDocument/2006/relationships/video" Target="../media/media6.mp4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34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9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CE5FE7A-41B5-FC51-4B50-5C9FCA7645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47C0FE03-F529-2CD2-601F-F54C8B5F46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989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Magic moments</a:t>
            </a:r>
          </a:p>
        </p:txBody>
      </p:sp>
      <p:pic>
        <p:nvPicPr>
          <p:cNvPr id="3" name="video-81fb5feb-93f7-4a34-888e-7b22c58d6618-1664570489">
            <a:hlinkClick r:id="" action="ppaction://media"/>
            <a:extLst>
              <a:ext uri="{FF2B5EF4-FFF2-40B4-BE49-F238E27FC236}">
                <a16:creationId xmlns:a16="http://schemas.microsoft.com/office/drawing/2014/main" id="{E2F0115A-096E-E897-04B1-D884416F3D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834" y="2893803"/>
            <a:ext cx="3918947" cy="2204408"/>
          </a:xfrm>
          <a:prstGeom prst="rect">
            <a:avLst/>
          </a:prstGeom>
        </p:spPr>
      </p:pic>
      <p:pic>
        <p:nvPicPr>
          <p:cNvPr id="4" name="310147686_5335159333260097_9205633269254015129_n">
            <a:hlinkClick r:id="" action="ppaction://media"/>
            <a:extLst>
              <a:ext uri="{FF2B5EF4-FFF2-40B4-BE49-F238E27FC236}">
                <a16:creationId xmlns:a16="http://schemas.microsoft.com/office/drawing/2014/main" id="{05728857-B436-854C-FA1F-A1DEB485A38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36526" y="2893803"/>
            <a:ext cx="3918947" cy="2204408"/>
          </a:xfrm>
          <a:prstGeom prst="rect">
            <a:avLst/>
          </a:prstGeom>
        </p:spPr>
      </p:pic>
      <p:pic>
        <p:nvPicPr>
          <p:cNvPr id="5" name="310080251_6058474050863985_2712201738289459685_n">
            <a:hlinkClick r:id="" action="ppaction://media"/>
            <a:extLst>
              <a:ext uri="{FF2B5EF4-FFF2-40B4-BE49-F238E27FC236}">
                <a16:creationId xmlns:a16="http://schemas.microsoft.com/office/drawing/2014/main" id="{1EC24557-7D2D-C212-0A87-8B324519F9E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42218" y="2893803"/>
            <a:ext cx="3918948" cy="220440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BB7F0-40F6-4AAB-ABD0-B0DAC9713CAE}"/>
              </a:ext>
            </a:extLst>
          </p:cNvPr>
          <p:cNvSpPr txBox="1">
            <a:spLocks/>
          </p:cNvSpPr>
          <p:nvPr/>
        </p:nvSpPr>
        <p:spPr>
          <a:xfrm>
            <a:off x="130834" y="1978025"/>
            <a:ext cx="3918948" cy="1099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Scoffing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7981B5E-B532-2B92-C14A-6BB626A8169D}"/>
              </a:ext>
            </a:extLst>
          </p:cNvPr>
          <p:cNvSpPr txBox="1">
            <a:spLocks/>
          </p:cNvSpPr>
          <p:nvPr/>
        </p:nvSpPr>
        <p:spPr>
          <a:xfrm>
            <a:off x="4049781" y="1978025"/>
            <a:ext cx="3918948" cy="1099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Excuse 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34376C-8855-50B1-236C-DD782E8A7EF1}"/>
              </a:ext>
            </a:extLst>
          </p:cNvPr>
          <p:cNvSpPr txBox="1">
            <a:spLocks/>
          </p:cNvSpPr>
          <p:nvPr/>
        </p:nvSpPr>
        <p:spPr>
          <a:xfrm>
            <a:off x="8142218" y="1978024"/>
            <a:ext cx="3918948" cy="1099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Yoink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4877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build="p"/>
      <p:bldP spid="9" grpId="0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Problems – can I program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Had begun getting time consuming: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4 cameras, all with different mobile apps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Collecting SD Cards, moving files off them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Examining the contents of files – many false alarms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Charging batteries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Storage space</a:t>
            </a:r>
          </a:p>
        </p:txBody>
      </p:sp>
    </p:spTree>
    <p:extLst>
      <p:ext uri="{BB962C8B-B14F-4D97-AF65-F5344CB8AC3E}">
        <p14:creationId xmlns:p14="http://schemas.microsoft.com/office/powerpoint/2010/main" val="281702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Camera tech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41FB7FB-2A0B-05DE-770A-E8A8B07A5D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427779"/>
              </p:ext>
            </p:extLst>
          </p:nvPr>
        </p:nvGraphicFramePr>
        <p:xfrm>
          <a:off x="240145" y="1715453"/>
          <a:ext cx="1171171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2342">
                  <a:extLst>
                    <a:ext uri="{9D8B030D-6E8A-4147-A177-3AD203B41FA5}">
                      <a16:colId xmlns:a16="http://schemas.microsoft.com/office/drawing/2014/main" val="3427507252"/>
                    </a:ext>
                  </a:extLst>
                </a:gridCol>
                <a:gridCol w="2342342">
                  <a:extLst>
                    <a:ext uri="{9D8B030D-6E8A-4147-A177-3AD203B41FA5}">
                      <a16:colId xmlns:a16="http://schemas.microsoft.com/office/drawing/2014/main" val="329391537"/>
                    </a:ext>
                  </a:extLst>
                </a:gridCol>
                <a:gridCol w="2342342">
                  <a:extLst>
                    <a:ext uri="{9D8B030D-6E8A-4147-A177-3AD203B41FA5}">
                      <a16:colId xmlns:a16="http://schemas.microsoft.com/office/drawing/2014/main" val="1646225934"/>
                    </a:ext>
                  </a:extLst>
                </a:gridCol>
                <a:gridCol w="2342342">
                  <a:extLst>
                    <a:ext uri="{9D8B030D-6E8A-4147-A177-3AD203B41FA5}">
                      <a16:colId xmlns:a16="http://schemas.microsoft.com/office/drawing/2014/main" val="2156880644"/>
                    </a:ext>
                  </a:extLst>
                </a:gridCol>
                <a:gridCol w="2342342">
                  <a:extLst>
                    <a:ext uri="{9D8B030D-6E8A-4147-A177-3AD203B41FA5}">
                      <a16:colId xmlns:a16="http://schemas.microsoft.com/office/drawing/2014/main" val="18436258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Arlo HD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Ceyomur</a:t>
                      </a:r>
                      <a:r>
                        <a:rPr lang="en-GB" dirty="0"/>
                        <a:t> CY95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Xbro</a:t>
                      </a:r>
                      <a:r>
                        <a:rPr lang="en-GB" dirty="0"/>
                        <a:t> XC100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Xega</a:t>
                      </a:r>
                      <a:r>
                        <a:rPr lang="en-GB" dirty="0"/>
                        <a:t> RBX-S50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880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App: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Arlo Secure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Game Camera Pro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Osaio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UBox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075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Records to: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Cloud or Base Station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Micro SD 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Cloud or Micro SD 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Cloud or Micro SD Card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824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Connectivity: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App only / proprietary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Own Wi-Fi, via 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Local Wi-Fi, via 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Local Wi-Fi, via app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448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Power: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CR123 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Solar, Lithium or 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USB power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Solar, Lithium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18088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D5DBC6B-FB84-2378-6C5F-DD26CDBB0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89" y="3888703"/>
            <a:ext cx="1863596" cy="1969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638DAE-A0BB-4190-B500-C7F229388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296" y="3888703"/>
            <a:ext cx="1596648" cy="1969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D5316D-6B11-F052-2FD5-F34CBF4A3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491" y="3888703"/>
            <a:ext cx="1267725" cy="1969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232389-D020-8CCD-9F09-90EEFA72F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763" y="3888694"/>
            <a:ext cx="1458673" cy="196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1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Local Wi-Fi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1026" name="Picture 2" descr="Port Query UI">
            <a:extLst>
              <a:ext uri="{FF2B5EF4-FFF2-40B4-BE49-F238E27FC236}">
                <a16:creationId xmlns:a16="http://schemas.microsoft.com/office/drawing/2014/main" id="{EE293097-E9C6-7BCC-E9EB-05652FA59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582" y="2850992"/>
            <a:ext cx="2944091" cy="32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A74BB1-E2FA-D3E8-4717-27550F035F1A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/>
              <a:t>Xbro</a:t>
            </a:r>
            <a:r>
              <a:rPr lang="en-US" dirty="0"/>
              <a:t> XC100 and </a:t>
            </a:r>
            <a:r>
              <a:rPr lang="en-US" dirty="0" err="1"/>
              <a:t>Xega</a:t>
            </a:r>
            <a:r>
              <a:rPr lang="en-US" dirty="0"/>
              <a:t> RBX-S50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Can I connect, via any method?</a:t>
            </a:r>
          </a:p>
          <a:p>
            <a:pPr algn="l"/>
            <a:r>
              <a:rPr lang="en-US" dirty="0"/>
              <a:t> - HTTP / Web, FTP, SSH </a:t>
            </a:r>
            <a:r>
              <a:rPr lang="en-US" dirty="0" err="1"/>
              <a:t>etc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Lookup likely ports on Internet,</a:t>
            </a:r>
          </a:p>
          <a:p>
            <a:pPr algn="l"/>
            <a:r>
              <a:rPr lang="en-US" dirty="0"/>
              <a:t>Use tools to discover open ports</a:t>
            </a:r>
            <a:br>
              <a:rPr lang="en-US" dirty="0"/>
            </a:br>
            <a:r>
              <a:rPr lang="en-US" dirty="0"/>
              <a:t> - Microsoft ‘</a:t>
            </a:r>
            <a:r>
              <a:rPr lang="en-US" dirty="0">
                <a:solidFill>
                  <a:srgbClr val="7030A0"/>
                </a:solidFill>
              </a:rPr>
              <a:t>Port Query</a:t>
            </a:r>
            <a:r>
              <a:rPr lang="en-US" dirty="0"/>
              <a:t>’ - </a:t>
            </a:r>
            <a:r>
              <a:rPr lang="en-US" dirty="0" err="1"/>
              <a:t>PortQry</a:t>
            </a:r>
            <a:r>
              <a:rPr lang="en-US" dirty="0"/>
              <a:t> CLI, or </a:t>
            </a:r>
            <a:r>
              <a:rPr lang="en-US" dirty="0" err="1"/>
              <a:t>PortQryUI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Failed to gain access </a:t>
            </a:r>
            <a:r>
              <a:rPr lang="en-GB" dirty="0"/>
              <a:t>🤨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FFC96-AAD4-F5C0-8F01-6EDC8FB31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491" y="764830"/>
            <a:ext cx="1267725" cy="196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94EA05-37BA-9BFB-3452-369D0D04B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763" y="764821"/>
            <a:ext cx="1458673" cy="196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7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Private Wi-Fi camera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638DAE-A0BB-4190-B500-C7F229388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048" y="985333"/>
            <a:ext cx="1981352" cy="2443667"/>
          </a:xfrm>
          <a:prstGeom prst="rect">
            <a:avLst/>
          </a:prstGeom>
        </p:spPr>
      </p:pic>
      <p:pic>
        <p:nvPicPr>
          <p:cNvPr id="2050" name="Picture 2" descr="Ceyomur Web Server">
            <a:extLst>
              <a:ext uri="{FF2B5EF4-FFF2-40B4-BE49-F238E27FC236}">
                <a16:creationId xmlns:a16="http://schemas.microsoft.com/office/drawing/2014/main" id="{684FF1BF-9A57-05AC-DDBF-273F400C4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92" y="3581400"/>
            <a:ext cx="3468980" cy="234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/>
              <a:t>Ceyomur</a:t>
            </a:r>
            <a:r>
              <a:rPr lang="en-US" dirty="0"/>
              <a:t> CY95 ‘Field Camera’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App uses Bluetooth LE to enable Wi-Fi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Once enabled, Mobile App can connect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Web interface on Port 80 </a:t>
            </a:r>
            <a:r>
              <a:rPr lang="en-GB" dirty="0"/>
              <a:t>🙂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Started new project ‘</a:t>
            </a:r>
            <a:r>
              <a:rPr lang="en-US" dirty="0">
                <a:solidFill>
                  <a:srgbClr val="7030A0"/>
                </a:solidFill>
              </a:rPr>
              <a:t>Camera Experiments</a:t>
            </a:r>
            <a:r>
              <a:rPr lang="en-US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330392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Experiments – Wi-Fi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Use the App to enable Wi-Fi (via Bluetooth)</a:t>
            </a:r>
            <a:br>
              <a:rPr lang="en-GB" dirty="0"/>
            </a:br>
            <a:r>
              <a:rPr lang="en-GB" dirty="0"/>
              <a:t> - then connect via PC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C# Code to connect to Wi-Fi networks</a:t>
            </a:r>
            <a:br>
              <a:rPr lang="en-GB" dirty="0"/>
            </a:br>
            <a:r>
              <a:rPr lang="en-GB" dirty="0"/>
              <a:t> - uses </a:t>
            </a:r>
            <a:r>
              <a:rPr lang="en-GB" dirty="0" err="1">
                <a:solidFill>
                  <a:srgbClr val="7030A0"/>
                </a:solidFill>
              </a:rPr>
              <a:t>SimpleWifi.netstandard</a:t>
            </a:r>
            <a:r>
              <a:rPr lang="en-GB" dirty="0">
                <a:solidFill>
                  <a:srgbClr val="7030A0"/>
                </a:solidFill>
              </a:rPr>
              <a:t> </a:t>
            </a:r>
            <a:r>
              <a:rPr lang="en-GB" dirty="0"/>
              <a:t>NuGet package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Can scan and connect to camera Wi-Fi,</a:t>
            </a:r>
            <a:br>
              <a:rPr lang="en-GB" dirty="0"/>
            </a:br>
            <a:r>
              <a:rPr lang="en-GB" dirty="0"/>
              <a:t> - and switch back to local Wi-Fi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added retries, as temperamental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47A2BB-9168-70BD-CB6E-1AEA3EC1B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946" y="1825625"/>
            <a:ext cx="4585288" cy="396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7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Experiments – 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Python code for Bluetooth on GitHub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Tried to achieve something similar with C#</a:t>
            </a:r>
            <a:br>
              <a:rPr lang="en-GB" dirty="0"/>
            </a:br>
            <a:r>
              <a:rPr lang="en-GB" dirty="0"/>
              <a:t> - Help from Peter Foot - </a:t>
            </a:r>
            <a:r>
              <a:rPr lang="en-GB" dirty="0">
                <a:solidFill>
                  <a:srgbClr val="7030A0"/>
                </a:solidFill>
              </a:rPr>
              <a:t>twitter.com/</a:t>
            </a:r>
            <a:r>
              <a:rPr lang="en-GB" dirty="0" err="1">
                <a:solidFill>
                  <a:srgbClr val="7030A0"/>
                </a:solidFill>
              </a:rPr>
              <a:t>PeterFoot</a:t>
            </a:r>
            <a:br>
              <a:rPr lang="en-GB" dirty="0"/>
            </a:br>
            <a:endParaRPr lang="en-GB" dirty="0"/>
          </a:p>
          <a:p>
            <a:pPr algn="l"/>
            <a:r>
              <a:rPr lang="en-GB" dirty="0"/>
              <a:t>uses </a:t>
            </a:r>
            <a:r>
              <a:rPr lang="en-GB" dirty="0" err="1">
                <a:solidFill>
                  <a:srgbClr val="7030A0"/>
                </a:solidFill>
              </a:rPr>
              <a:t>InTheHand.BluetoothLE</a:t>
            </a:r>
            <a:r>
              <a:rPr lang="en-GB" dirty="0">
                <a:solidFill>
                  <a:srgbClr val="7030A0"/>
                </a:solidFill>
              </a:rPr>
              <a:t> </a:t>
            </a:r>
            <a:r>
              <a:rPr lang="en-GB" dirty="0"/>
              <a:t>NuGet package</a:t>
            </a:r>
            <a:br>
              <a:rPr lang="en-GB" dirty="0"/>
            </a:br>
            <a:endParaRPr lang="en-GB" dirty="0"/>
          </a:p>
          <a:p>
            <a:pPr algn="l"/>
            <a:r>
              <a:rPr lang="en-GB" dirty="0"/>
              <a:t>Could successfully issue Bluetooth LE command,</a:t>
            </a:r>
            <a:br>
              <a:rPr lang="en-GB" dirty="0"/>
            </a:br>
            <a:r>
              <a:rPr lang="en-GB" dirty="0"/>
              <a:t> - activating the Wi-Fi network</a:t>
            </a:r>
            <a:br>
              <a:rPr lang="en-GB" dirty="0"/>
            </a:br>
            <a:r>
              <a:rPr lang="en-GB" dirty="0"/>
              <a:t> - so could then run the Wi-Fi connect code</a:t>
            </a:r>
          </a:p>
          <a:p>
            <a:pPr algn="l"/>
            <a:br>
              <a:rPr lang="en-GB" dirty="0"/>
            </a:br>
            <a:r>
              <a:rPr lang="en-GB" dirty="0"/>
              <a:t>delays and retries added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73E352-EBE8-8777-A4F8-47252203C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820" y="1825625"/>
            <a:ext cx="4591414" cy="211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6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584BAB-A528-9ACB-C21A-A42BBB256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820" y="742479"/>
            <a:ext cx="4591414" cy="5373041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Experiments –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Found alternative URL for XML file list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Wrote code to parse the list,</a:t>
            </a:r>
            <a:br>
              <a:rPr lang="en-GB" dirty="0"/>
            </a:br>
            <a:r>
              <a:rPr lang="en-GB" dirty="0"/>
              <a:t>download then delete each file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Then set the correct date / time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Filename format</a:t>
            </a:r>
            <a:br>
              <a:rPr lang="en-GB" dirty="0"/>
            </a:br>
            <a:r>
              <a:rPr lang="en-GB" sz="2000" dirty="0">
                <a:solidFill>
                  <a:srgbClr val="7030A0"/>
                </a:solidFill>
              </a:rPr>
              <a:t>yyyy-MM-dd-HH-mm-ss_Camera-Name_Filename.MP4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68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Defining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Always the goal to connect all cameras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JSON to describe Settings</a:t>
            </a:r>
            <a:br>
              <a:rPr lang="en-US" dirty="0"/>
            </a:br>
            <a:r>
              <a:rPr lang="en-US" dirty="0"/>
              <a:t> - Cameras, Wi-Fi </a:t>
            </a:r>
            <a:r>
              <a:rPr lang="en-US" dirty="0" err="1"/>
              <a:t>etc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Adjust code to do things in a generic way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Piece together into a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736DB8-6B39-3247-4E3A-FB58C96AA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541" y="1027906"/>
            <a:ext cx="4587693" cy="489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6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In action – Camera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7030A0"/>
                </a:solidFill>
              </a:rPr>
              <a:t>https://github.com/mikeirvingweb/CameraExperiments</a:t>
            </a:r>
          </a:p>
        </p:txBody>
      </p:sp>
      <p:pic>
        <p:nvPicPr>
          <p:cNvPr id="1026" name="Picture 2" descr="Fetching Files from Camera">
            <a:extLst>
              <a:ext uri="{FF2B5EF4-FFF2-40B4-BE49-F238E27FC236}">
                <a16:creationId xmlns:a16="http://schemas.microsoft.com/office/drawing/2014/main" id="{E46B61D5-B225-45F7-84FC-9827A6FFD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93" y="1690688"/>
            <a:ext cx="6945613" cy="36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61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CE6424-FB75-2824-CC46-1B6DA54E0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793404"/>
            <a:ext cx="2438400" cy="16954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ACFE30A-26F4-4178-EC49-1C7B95422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.NET, IoT and Hedgehogs!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1AF9580-4278-8A6A-3E55-478FB5EB9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Mike Irving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4A534F-F4A4-946B-6098-E993BB34E37C}"/>
              </a:ext>
            </a:extLst>
          </p:cNvPr>
          <p:cNvSpPr txBox="1">
            <a:spLocks/>
          </p:cNvSpPr>
          <p:nvPr/>
        </p:nvSpPr>
        <p:spPr>
          <a:xfrm>
            <a:off x="838200" y="505474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err="1">
                <a:solidFill>
                  <a:srgbClr val="7030A0"/>
                </a:solidFill>
              </a:rPr>
              <a:t>Macc</a:t>
            </a:r>
            <a:r>
              <a:rPr lang="en-US" sz="1600" dirty="0">
                <a:solidFill>
                  <a:srgbClr val="7030A0"/>
                </a:solidFill>
              </a:rPr>
              <a:t> Tech – 2</a:t>
            </a:r>
            <a:r>
              <a:rPr lang="en-US" sz="1600" baseline="30000" dirty="0">
                <a:solidFill>
                  <a:srgbClr val="7030A0"/>
                </a:solidFill>
              </a:rPr>
              <a:t>nd</a:t>
            </a:r>
            <a:r>
              <a:rPr lang="en-US" sz="1600" dirty="0">
                <a:solidFill>
                  <a:srgbClr val="7030A0"/>
                </a:solidFill>
              </a:rPr>
              <a:t> February 2023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6CBDDD-61B6-D32B-6C23-838C25F51153}"/>
              </a:ext>
            </a:extLst>
          </p:cNvPr>
          <p:cNvSpPr txBox="1">
            <a:spLocks/>
          </p:cNvSpPr>
          <p:nvPr/>
        </p:nvSpPr>
        <p:spPr>
          <a:xfrm>
            <a:off x="838200" y="5468361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333333"/>
                </a:solidFill>
              </a:rPr>
              <a:t>@mikeirvingweb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3281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Files – lots of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‘</a:t>
            </a:r>
            <a:r>
              <a:rPr lang="en-GB" dirty="0">
                <a:solidFill>
                  <a:srgbClr val="7030A0"/>
                </a:solidFill>
              </a:rPr>
              <a:t>Macclesfield Hedgehogs</a:t>
            </a:r>
            <a:r>
              <a:rPr lang="en-GB" dirty="0"/>
              <a:t>’ website idea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Footage uploaded somewhere.. S3?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Automated, Approved or Unapproved footage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Generate list of files to be used by website?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Another new project ‘</a:t>
            </a:r>
            <a:r>
              <a:rPr lang="en-GB" dirty="0">
                <a:solidFill>
                  <a:srgbClr val="7030A0"/>
                </a:solidFill>
              </a:rPr>
              <a:t>S3 Bucket Experiments</a:t>
            </a:r>
            <a:r>
              <a:rPr lang="en-GB" dirty="0"/>
              <a:t>’</a:t>
            </a:r>
          </a:p>
          <a:p>
            <a:pPr algn="l"/>
            <a:endParaRPr lang="en-GB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76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S3 Bucket Experiments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Started with AWS S3 Examples for .NET</a:t>
            </a:r>
            <a:br>
              <a:rPr lang="en-GB" dirty="0"/>
            </a:br>
            <a:r>
              <a:rPr lang="en-GB" dirty="0">
                <a:solidFill>
                  <a:srgbClr val="7030A0"/>
                </a:solidFill>
              </a:rPr>
              <a:t>https://github.com/awsdocs/aws-doc-sdk-examples/tree/main/dotnetv3/S3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Functionality for</a:t>
            </a:r>
            <a:br>
              <a:rPr lang="en-GB" dirty="0"/>
            </a:br>
            <a:r>
              <a:rPr lang="en-US" dirty="0"/>
              <a:t>Uploading, Moving (Copying then Deleting),</a:t>
            </a:r>
            <a:br>
              <a:rPr lang="en-US" dirty="0"/>
            </a:br>
            <a:r>
              <a:rPr lang="en-US" dirty="0"/>
              <a:t>Reading files for generation of JSON list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File structure created to process each camera,</a:t>
            </a:r>
            <a:br>
              <a:rPr lang="en-US" dirty="0"/>
            </a:br>
            <a:r>
              <a:rPr lang="en-US" dirty="0"/>
              <a:t> - automated, approved, unapproved files</a:t>
            </a:r>
          </a:p>
        </p:txBody>
      </p:sp>
    </p:spTree>
    <p:extLst>
      <p:ext uri="{BB962C8B-B14F-4D97-AF65-F5344CB8AC3E}">
        <p14:creationId xmlns:p14="http://schemas.microsoft.com/office/powerpoint/2010/main" val="165706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Structured folders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  <p:pic>
        <p:nvPicPr>
          <p:cNvPr id="1026" name="Picture 2" descr="Local File System">
            <a:extLst>
              <a:ext uri="{FF2B5EF4-FFF2-40B4-BE49-F238E27FC236}">
                <a16:creationId xmlns:a16="http://schemas.microsoft.com/office/drawing/2014/main" id="{F9741668-AC7D-12A7-4480-B08A0F04C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3" y="1705337"/>
            <a:ext cx="5909856" cy="368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2839F6-97E1-B688-7769-FBC45DE6A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705337"/>
            <a:ext cx="5827108" cy="366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3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s Uploading to S3">
            <a:extLst>
              <a:ext uri="{FF2B5EF4-FFF2-40B4-BE49-F238E27FC236}">
                <a16:creationId xmlns:a16="http://schemas.microsoft.com/office/drawing/2014/main" id="{73CF45E9-16F8-DAB5-7127-D81D482E2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93" y="1690687"/>
            <a:ext cx="6945613" cy="36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In action – S3 Bucket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7030A0"/>
                </a:solidFill>
              </a:rPr>
              <a:t>https://github.com/mikeirvingweb/S3BucketExperiments</a:t>
            </a:r>
          </a:p>
        </p:txBody>
      </p:sp>
    </p:spTree>
    <p:extLst>
      <p:ext uri="{BB962C8B-B14F-4D97-AF65-F5344CB8AC3E}">
        <p14:creationId xmlns:p14="http://schemas.microsoft.com/office/powerpoint/2010/main" val="233396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Footage approval web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3074" name="Picture 2" descr="Pending Footage Approval System">
            <a:extLst>
              <a:ext uri="{FF2B5EF4-FFF2-40B4-BE49-F238E27FC236}">
                <a16:creationId xmlns:a16="http://schemas.microsoft.com/office/drawing/2014/main" id="{10321C5E-12DD-3FB3-8317-CCE474868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091" y="2302319"/>
            <a:ext cx="5014166" cy="339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A93500-B0D0-B491-CCC5-2E424B215D10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1989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Private web page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Approve or Delete files that were</a:t>
            </a:r>
            <a:br>
              <a:rPr lang="en-GB" dirty="0"/>
            </a:br>
            <a:r>
              <a:rPr lang="en-GB" dirty="0"/>
              <a:t>‘automated’ or ‘unapproved’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AWS Lambda Function</a:t>
            </a:r>
          </a:p>
          <a:p>
            <a:pPr algn="l"/>
            <a:r>
              <a:rPr lang="en-GB" dirty="0"/>
              <a:t> - code lifted from </a:t>
            </a:r>
            <a:r>
              <a:rPr lang="en-GB" dirty="0">
                <a:solidFill>
                  <a:srgbClr val="7030A0"/>
                </a:solidFill>
              </a:rPr>
              <a:t>S3 Bucket Experiments</a:t>
            </a:r>
          </a:p>
          <a:p>
            <a:pPr algn="l"/>
            <a:r>
              <a:rPr lang="en-GB" dirty="0"/>
              <a:t> - Approve: Move files from Upload to Main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Regenerate JSON List for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15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4098" name="Picture 2" descr="Macclesfield Hedgehogs website">
            <a:extLst>
              <a:ext uri="{FF2B5EF4-FFF2-40B4-BE49-F238E27FC236}">
                <a16:creationId xmlns:a16="http://schemas.microsoft.com/office/drawing/2014/main" id="{3AC2D3ED-0409-E0DF-62C7-9D5654783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82" y="1825625"/>
            <a:ext cx="5629275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7AADF1-0B16-A485-7BA9-445FEAFFD6D2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Single Page Application</a:t>
            </a:r>
            <a:br>
              <a:rPr lang="en-US" dirty="0"/>
            </a:br>
            <a:r>
              <a:rPr lang="en-US" dirty="0"/>
              <a:t> - HTML / CSS / JavaScript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Makes use of Jekyll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Runs on GitHub Pages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Reads JSON Feed from S3</a:t>
            </a:r>
          </a:p>
          <a:p>
            <a:pPr algn="l"/>
            <a:endParaRPr lang="en-US" dirty="0"/>
          </a:p>
          <a:p>
            <a:pPr algn="r"/>
            <a:r>
              <a:rPr lang="en-US" dirty="0">
                <a:solidFill>
                  <a:srgbClr val="7030A0"/>
                </a:solidFill>
              </a:rPr>
              <a:t>www.macclesfieldhedgehogs.co.uk</a:t>
            </a:r>
          </a:p>
        </p:txBody>
      </p:sp>
    </p:spTree>
    <p:extLst>
      <p:ext uri="{BB962C8B-B14F-4D97-AF65-F5344CB8AC3E}">
        <p14:creationId xmlns:p14="http://schemas.microsoft.com/office/powerpoint/2010/main" val="179696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Advent Calendar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36BCE-1620-3791-4173-09E135CF6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325" y="1825625"/>
            <a:ext cx="6339350" cy="356588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9846B4-6DB0-A852-E52D-743A1F1E5E77}"/>
              </a:ext>
            </a:extLst>
          </p:cNvPr>
          <p:cNvSpPr txBox="1">
            <a:spLocks/>
          </p:cNvSpPr>
          <p:nvPr/>
        </p:nvSpPr>
        <p:spPr>
          <a:xfrm>
            <a:off x="749060" y="5574177"/>
            <a:ext cx="10515600" cy="4201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77777"/>
                </a:solidFill>
              </a:rPr>
              <a:t>https://</a:t>
            </a:r>
            <a:r>
              <a:rPr lang="en-US" dirty="0">
                <a:solidFill>
                  <a:srgbClr val="7030A0"/>
                </a:solidFill>
              </a:rPr>
              <a:t>dotnet.christmas</a:t>
            </a:r>
            <a:r>
              <a:rPr lang="en-US" dirty="0">
                <a:solidFill>
                  <a:srgbClr val="777777"/>
                </a:solidFill>
              </a:rPr>
              <a:t>/2022/5</a:t>
            </a:r>
          </a:p>
        </p:txBody>
      </p:sp>
    </p:spTree>
    <p:extLst>
      <p:ext uri="{BB962C8B-B14F-4D97-AF65-F5344CB8AC3E}">
        <p14:creationId xmlns:p14="http://schemas.microsoft.com/office/powerpoint/2010/main" val="248219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023-01-25-08-05-30_Xbro-XC100_SecurityCam-20230125-080029@300490">
            <a:hlinkClick r:id="" action="ppaction://media"/>
            <a:extLst>
              <a:ext uri="{FF2B5EF4-FFF2-40B4-BE49-F238E27FC236}">
                <a16:creationId xmlns:a16="http://schemas.microsoft.com/office/drawing/2014/main" id="{A139B4D9-EFC0-2321-9993-0521FB4EB5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3997" y="2186172"/>
            <a:ext cx="5403003" cy="3039189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Hedgehogs hibernating</a:t>
            </a:r>
          </a:p>
        </p:txBody>
      </p:sp>
      <p:pic>
        <p:nvPicPr>
          <p:cNvPr id="4" name="2022-12-24-01-48-26_Ceyomur-CY95_VD-00012">
            <a:hlinkClick r:id="" action="ppaction://media"/>
            <a:extLst>
              <a:ext uri="{FF2B5EF4-FFF2-40B4-BE49-F238E27FC236}">
                <a16:creationId xmlns:a16="http://schemas.microsoft.com/office/drawing/2014/main" id="{CCC2D853-0974-E36D-3DE1-17BCE24E4A0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998" y="2174159"/>
            <a:ext cx="5403003" cy="303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5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Further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Video thumbnails</a:t>
            </a:r>
          </a:p>
          <a:p>
            <a:pPr algn="l"/>
            <a:r>
              <a:rPr lang="en-US" dirty="0"/>
              <a:t>Website alterations</a:t>
            </a:r>
          </a:p>
          <a:p>
            <a:pPr algn="l"/>
            <a:r>
              <a:rPr lang="en-US" dirty="0"/>
              <a:t>Raspberry Pi</a:t>
            </a:r>
          </a:p>
          <a:p>
            <a:pPr algn="l"/>
            <a:r>
              <a:rPr lang="en-US" dirty="0"/>
              <a:t>Linux</a:t>
            </a:r>
          </a:p>
          <a:p>
            <a:pPr algn="l"/>
            <a:r>
              <a:rPr lang="en-US" dirty="0"/>
              <a:t>Automation</a:t>
            </a:r>
          </a:p>
          <a:p>
            <a:pPr algn="l"/>
            <a:r>
              <a:rPr lang="en-US" dirty="0"/>
              <a:t>System alerts</a:t>
            </a:r>
          </a:p>
          <a:p>
            <a:pPr algn="l"/>
            <a:br>
              <a:rPr lang="en-US" dirty="0"/>
            </a:br>
            <a:r>
              <a:rPr lang="en-US" dirty="0"/>
              <a:t>Next steps – planning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338461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Video thumbnails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Having no thumbs = problem </a:t>
            </a:r>
            <a:r>
              <a:rPr lang="en-GB" dirty="0"/>
              <a:t>👎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Quick fix – show 5 at a time, with plus button [+]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Proper fix, supply a thumbnail ‘poster’ graphic (JPEG)</a:t>
            </a:r>
            <a:br>
              <a:rPr lang="en-GB" dirty="0"/>
            </a:br>
            <a:r>
              <a:rPr lang="en-US" sz="2100" dirty="0">
                <a:solidFill>
                  <a:srgbClr val="7030A0"/>
                </a:solidFill>
              </a:rPr>
              <a:t>&lt;video poster="https://some-graphic.jpg"&gt;&lt;source </a:t>
            </a:r>
            <a:r>
              <a:rPr lang="en-US" sz="2100" dirty="0" err="1">
                <a:solidFill>
                  <a:srgbClr val="7030A0"/>
                </a:solidFill>
              </a:rPr>
              <a:t>src</a:t>
            </a:r>
            <a:r>
              <a:rPr lang="en-US" sz="2100" dirty="0">
                <a:solidFill>
                  <a:srgbClr val="7030A0"/>
                </a:solidFill>
              </a:rPr>
              <a:t>="https://some-video.mp4"&gt;&lt;/video&gt;</a:t>
            </a:r>
          </a:p>
          <a:p>
            <a:pPr algn="l"/>
            <a:endParaRPr lang="en-US" sz="2100" dirty="0">
              <a:solidFill>
                <a:srgbClr val="7030A0"/>
              </a:solidFill>
            </a:endParaRPr>
          </a:p>
          <a:p>
            <a:pPr algn="l"/>
            <a:r>
              <a:rPr lang="en-US" dirty="0"/>
              <a:t>But how to create them?</a:t>
            </a:r>
          </a:p>
        </p:txBody>
      </p:sp>
    </p:spTree>
    <p:extLst>
      <p:ext uri="{BB962C8B-B14F-4D97-AF65-F5344CB8AC3E}">
        <p14:creationId xmlns:p14="http://schemas.microsoft.com/office/powerpoint/2010/main" val="39831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Setting the scene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E8CE86-453A-D647-50FF-704C4D9D0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22" y="1932475"/>
            <a:ext cx="5320978" cy="29930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888E9-CF10-CEF2-58EC-B6F6DB9A0BC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July 2022,</a:t>
            </a:r>
          </a:p>
          <a:p>
            <a:pPr algn="l"/>
            <a:r>
              <a:rPr lang="en-US" dirty="0"/>
              <a:t>temperature nearly 40° </a:t>
            </a:r>
            <a:r>
              <a:rPr lang="en-GB" dirty="0"/>
              <a:t>🌞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S</a:t>
            </a:r>
            <a:r>
              <a:rPr lang="en-US" dirty="0"/>
              <a:t>at relaxing in the garden at night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Scurrying sounds heard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Hedgehog spotted, and filmed (badly)</a:t>
            </a:r>
          </a:p>
        </p:txBody>
      </p:sp>
    </p:spTree>
    <p:extLst>
      <p:ext uri="{BB962C8B-B14F-4D97-AF65-F5344CB8AC3E}">
        <p14:creationId xmlns:p14="http://schemas.microsoft.com/office/powerpoint/2010/main" val="120956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Video thumbnails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Look on NuGet, most packages utilising </a:t>
            </a:r>
            <a:r>
              <a:rPr lang="en-GB" dirty="0" err="1"/>
              <a:t>FFmpeg</a:t>
            </a:r>
            <a:endParaRPr lang="en-GB" dirty="0"/>
          </a:p>
          <a:p>
            <a:pPr algn="l"/>
            <a:r>
              <a:rPr lang="en-GB" dirty="0"/>
              <a:t> - decide upon </a:t>
            </a:r>
            <a:r>
              <a:rPr lang="en-GB" dirty="0" err="1">
                <a:solidFill>
                  <a:srgbClr val="7030A0"/>
                </a:solidFill>
              </a:rPr>
              <a:t>Xabe.FFmpeg</a:t>
            </a:r>
            <a:r>
              <a:rPr lang="en-GB" dirty="0">
                <a:solidFill>
                  <a:srgbClr val="7030A0"/>
                </a:solidFill>
              </a:rPr>
              <a:t> </a:t>
            </a:r>
            <a:r>
              <a:rPr lang="en-GB" dirty="0"/>
              <a:t>NuGet Package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Another AWS Lambda Function</a:t>
            </a:r>
          </a:p>
          <a:p>
            <a:pPr algn="l"/>
            <a:r>
              <a:rPr lang="en-GB" dirty="0"/>
              <a:t> - create a thumbnail image for any video file that does not have one</a:t>
            </a:r>
          </a:p>
          <a:p>
            <a:pPr algn="l"/>
            <a:r>
              <a:rPr lang="en-GB" dirty="0"/>
              <a:t> - put the images back into the S3 Bucket, and delete any temporary files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 - on completion call the existing Lambda Function to recreate video list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Draws upon functionality already in my </a:t>
            </a:r>
            <a:r>
              <a:rPr lang="en-GB" dirty="0">
                <a:solidFill>
                  <a:srgbClr val="7030A0"/>
                </a:solidFill>
              </a:rPr>
              <a:t>S3BucketExperiments</a:t>
            </a:r>
            <a:r>
              <a:rPr lang="en-GB" dirty="0"/>
              <a:t> project</a:t>
            </a:r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B6D5F56-618A-1E52-E333-3A90A3440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5" y="1978025"/>
            <a:ext cx="113347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24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Video thumbnails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8BC344-C744-036F-A032-6EC4B9D70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974" y="1585912"/>
            <a:ext cx="9466051" cy="453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4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Running </a:t>
            </a:r>
            <a:r>
              <a:rPr lang="en-US" dirty="0" err="1"/>
              <a:t>FFmpeg</a:t>
            </a:r>
            <a:r>
              <a:rPr lang="en-US" dirty="0"/>
              <a:t> on Linux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1989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Functionality ran great on Windows,</a:t>
            </a:r>
            <a:br>
              <a:rPr lang="en-GB" dirty="0"/>
            </a:br>
            <a:r>
              <a:rPr lang="en-GB" dirty="0"/>
              <a:t>with local </a:t>
            </a:r>
            <a:r>
              <a:rPr lang="en-GB" dirty="0" err="1"/>
              <a:t>FFmpeg</a:t>
            </a:r>
            <a:r>
              <a:rPr lang="en-GB" dirty="0"/>
              <a:t> app installed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But what about in AWS Lambda?</a:t>
            </a:r>
          </a:p>
          <a:p>
            <a:pPr algn="l"/>
            <a:endParaRPr lang="en-GB" dirty="0"/>
          </a:p>
          <a:p>
            <a:pPr algn="l"/>
            <a:r>
              <a:rPr lang="en-US" dirty="0"/>
              <a:t>AWS solution, using </a:t>
            </a:r>
            <a:r>
              <a:rPr lang="en-US" dirty="0">
                <a:solidFill>
                  <a:srgbClr val="7030A0"/>
                </a:solidFill>
              </a:rPr>
              <a:t>Lambda Layers</a:t>
            </a:r>
          </a:p>
          <a:p>
            <a:pPr algn="l"/>
            <a:r>
              <a:rPr lang="en-US" dirty="0"/>
              <a:t> - Layer offering ‘</a:t>
            </a:r>
            <a:r>
              <a:rPr lang="en-US" dirty="0" err="1">
                <a:solidFill>
                  <a:srgbClr val="7030A0"/>
                </a:solidFill>
              </a:rPr>
              <a:t>ffmpeg</a:t>
            </a:r>
            <a:r>
              <a:rPr lang="en-US" dirty="0">
                <a:solidFill>
                  <a:srgbClr val="7030A0"/>
                </a:solidFill>
              </a:rPr>
              <a:t>-lambda-layer</a:t>
            </a:r>
            <a:r>
              <a:rPr lang="en-US" dirty="0"/>
              <a:t>’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Deploy this to your environment,</a:t>
            </a:r>
            <a:br>
              <a:rPr lang="en-US" dirty="0"/>
            </a:br>
            <a:r>
              <a:rPr lang="en-US" dirty="0"/>
              <a:t>then add this to your function</a:t>
            </a:r>
          </a:p>
          <a:p>
            <a:pPr algn="l"/>
            <a:endParaRPr lang="en-US" dirty="0"/>
          </a:p>
        </p:txBody>
      </p:sp>
      <p:pic>
        <p:nvPicPr>
          <p:cNvPr id="9218" name="Picture 2" descr="Configure Lambda Function with FFmpeg layer">
            <a:extLst>
              <a:ext uri="{FF2B5EF4-FFF2-40B4-BE49-F238E27FC236}">
                <a16:creationId xmlns:a16="http://schemas.microsoft.com/office/drawing/2014/main" id="{F9B4D3A6-FBFE-D111-012E-F8815F7A1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84300"/>
            <a:ext cx="5756694" cy="26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28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Website alterations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Incorporated thumbnail images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Cosmetic improvements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Mobile specific improvements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Editor’s notes added (per month)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FAQs page added</a:t>
            </a:r>
          </a:p>
        </p:txBody>
      </p:sp>
      <p:pic>
        <p:nvPicPr>
          <p:cNvPr id="6146" name="Picture 2" descr="Macclesfield Hedgehogs website - January 2023">
            <a:extLst>
              <a:ext uri="{FF2B5EF4-FFF2-40B4-BE49-F238E27FC236}">
                <a16:creationId xmlns:a16="http://schemas.microsoft.com/office/drawing/2014/main" id="{88CA8611-0D08-A138-49FC-CC1CDBB8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34" y="1720880"/>
            <a:ext cx="511886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00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Raspberry 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Always in my plan.. but..</a:t>
            </a:r>
          </a:p>
          <a:p>
            <a:pPr algn="l"/>
            <a:r>
              <a:rPr lang="en-US" dirty="0"/>
              <a:t> - International Shortage of devices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.NET 6 or 7 can run on a 64-bit Linux OS,</a:t>
            </a:r>
          </a:p>
          <a:p>
            <a:pPr algn="l"/>
            <a:r>
              <a:rPr lang="en-US" dirty="0"/>
              <a:t> - Raspberry Pi 3, 4 or Zero 2 W.</a:t>
            </a:r>
          </a:p>
          <a:p>
            <a:pPr algn="l"/>
            <a:endParaRPr lang="en-US" dirty="0"/>
          </a:p>
          <a:p>
            <a:pPr algn="l"/>
            <a:r>
              <a:rPr lang="it-IT" dirty="0">
                <a:solidFill>
                  <a:srgbClr val="7030A0"/>
                </a:solidFill>
              </a:rPr>
              <a:t>Raspberry Pi 3 - Model A+ </a:t>
            </a:r>
            <a:r>
              <a:rPr lang="it-IT" dirty="0"/>
              <a:t>ordered</a:t>
            </a:r>
          </a:p>
          <a:p>
            <a:pPr algn="l"/>
            <a:r>
              <a:rPr lang="it-IT" dirty="0"/>
              <a:t> - Cost, with a case, £36.90 inc P+P</a:t>
            </a:r>
          </a:p>
          <a:p>
            <a:pPr algn="l"/>
            <a:r>
              <a:rPr lang="it-IT" dirty="0"/>
              <a:t> - added my own SD Card, HDMI, USB power</a:t>
            </a:r>
            <a:endParaRPr lang="en-US" dirty="0">
              <a:solidFill>
                <a:srgbClr val="7030A0"/>
              </a:solidFill>
            </a:endParaRPr>
          </a:p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1026" name="Picture 2" descr="Raspberry Pi 3 - Model A+">
            <a:extLst>
              <a:ext uri="{FF2B5EF4-FFF2-40B4-BE49-F238E27FC236}">
                <a16:creationId xmlns:a16="http://schemas.microsoft.com/office/drawing/2014/main" id="{CCF9618F-0964-1C20-81ED-FC97659C8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646" y="1978025"/>
            <a:ext cx="3686354" cy="276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81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Linux - install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dirty="0"/>
              <a:t>’</a:t>
            </a:r>
            <a:r>
              <a:rPr lang="sv-SE" dirty="0">
                <a:solidFill>
                  <a:srgbClr val="7030A0"/>
                </a:solidFill>
              </a:rPr>
              <a:t>Raspberry Pi OS Lite</a:t>
            </a:r>
            <a:r>
              <a:rPr lang="sv-SE" dirty="0"/>
              <a:t>’ OS, 64-bit</a:t>
            </a:r>
          </a:p>
          <a:p>
            <a:pPr algn="l"/>
            <a:r>
              <a:rPr lang="sv-SE" dirty="0"/>
              <a:t> - based on Debian, no Desktop GUI.</a:t>
            </a:r>
            <a:br>
              <a:rPr lang="sv-SE" dirty="0"/>
            </a:br>
            <a:r>
              <a:rPr lang="sv-SE" dirty="0"/>
              <a:t> </a:t>
            </a:r>
          </a:p>
          <a:p>
            <a:pPr algn="l"/>
            <a:r>
              <a:rPr lang="sv-SE" dirty="0"/>
              <a:t>Installed with </a:t>
            </a:r>
            <a:r>
              <a:rPr lang="sv-SE" dirty="0">
                <a:solidFill>
                  <a:srgbClr val="7030A0"/>
                </a:solidFill>
              </a:rPr>
              <a:t>’Raspberry Pi Imager</a:t>
            </a:r>
            <a:r>
              <a:rPr lang="sv-SE" dirty="0"/>
              <a:t>’ app</a:t>
            </a:r>
          </a:p>
          <a:p>
            <a:pPr algn="l"/>
            <a:r>
              <a:rPr lang="sv-SE" dirty="0"/>
              <a:t> - available for Windows, macOS or Linux</a:t>
            </a:r>
          </a:p>
          <a:p>
            <a:pPr algn="l"/>
            <a:endParaRPr lang="sv-SE" dirty="0">
              <a:solidFill>
                <a:srgbClr val="7030A0"/>
              </a:solidFill>
            </a:endParaRPr>
          </a:p>
          <a:p>
            <a:pPr algn="l"/>
            <a:r>
              <a:rPr lang="sv-SE" dirty="0">
                <a:solidFill>
                  <a:srgbClr val="7030A0"/>
                </a:solidFill>
              </a:rPr>
              <a:t>https://www.raspberrypi.com/software/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FBFE2F-5FC8-56C2-3FF6-4899E9E46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582" y="2540299"/>
            <a:ext cx="2681831" cy="1777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3FC4C-5D2B-CCFC-C011-EA76C2486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814" y="1651599"/>
            <a:ext cx="2681831" cy="1777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B0F90F-7752-77AD-B4E9-9CB4DAA6D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813" y="3455725"/>
            <a:ext cx="2681831" cy="1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9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dirty="0"/>
              <a:t>Framework-dependent apps</a:t>
            </a:r>
          </a:p>
          <a:p>
            <a:pPr algn="l"/>
            <a:r>
              <a:rPr lang="sv-SE" dirty="0"/>
              <a:t> - Install .NET</a:t>
            </a:r>
          </a:p>
          <a:p>
            <a:pPr algn="l"/>
            <a:r>
              <a:rPr lang="sv-SE" dirty="0"/>
              <a:t> - STS (.NET 7) or LTS (.NET 6)</a:t>
            </a:r>
          </a:p>
          <a:p>
            <a:pPr algn="l"/>
            <a:endParaRPr lang="en-US" dirty="0">
              <a:solidFill>
                <a:srgbClr val="7030A0"/>
              </a:solidFill>
            </a:endParaRPr>
          </a:p>
          <a:p>
            <a:pPr algn="l"/>
            <a:r>
              <a:rPr lang="en-US" dirty="0"/>
              <a:t>Official Docs:</a:t>
            </a:r>
            <a:br>
              <a:rPr lang="en-US" dirty="0"/>
            </a:br>
            <a:r>
              <a:rPr lang="en-US" sz="2000" dirty="0">
                <a:solidFill>
                  <a:srgbClr val="7030A0"/>
                </a:solidFill>
              </a:rPr>
              <a:t>https://learn.microsoft.com/en-us/dotnet/iot/deployment</a:t>
            </a:r>
          </a:p>
          <a:p>
            <a:pPr algn="l"/>
            <a:endParaRPr lang="en-US" dirty="0">
              <a:solidFill>
                <a:srgbClr val="7030A0"/>
              </a:solidFill>
            </a:endParaRPr>
          </a:p>
          <a:p>
            <a:pPr algn="l"/>
            <a:r>
              <a:rPr lang="en-US" dirty="0"/>
              <a:t>‘1 line install’ from Pete Gallagher - </a:t>
            </a:r>
            <a:r>
              <a:rPr lang="en-US" dirty="0">
                <a:solidFill>
                  <a:srgbClr val="7030A0"/>
                </a:solidFill>
              </a:rPr>
              <a:t>twitter.com/</a:t>
            </a:r>
            <a:r>
              <a:rPr lang="en-US" dirty="0" err="1">
                <a:solidFill>
                  <a:srgbClr val="7030A0"/>
                </a:solidFill>
              </a:rPr>
              <a:t>pete_codes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000" dirty="0">
                <a:solidFill>
                  <a:srgbClr val="7030A0"/>
                </a:solidFill>
              </a:rPr>
              <a:t>https://github.com/pjgpetecodes/dotnet7pi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2FADDB-D352-A8C0-A594-F0037FC8A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185" y="1978025"/>
            <a:ext cx="3073798" cy="177165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81B11AB-6ADB-414A-A1D6-E0F76AFF8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85" y="4037017"/>
            <a:ext cx="3114998" cy="177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04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3912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dirty="0"/>
              <a:t>Self-contained apps</a:t>
            </a:r>
          </a:p>
          <a:p>
            <a:pPr algn="l"/>
            <a:endParaRPr lang="sv-SE" dirty="0"/>
          </a:p>
          <a:p>
            <a:pPr algn="l"/>
            <a:r>
              <a:rPr lang="en-US" dirty="0"/>
              <a:t>Publish via Command Line</a:t>
            </a:r>
            <a:br>
              <a:rPr lang="en-US" dirty="0"/>
            </a:br>
            <a:r>
              <a:rPr lang="en-US" sz="2000" dirty="0">
                <a:solidFill>
                  <a:srgbClr val="7030A0"/>
                </a:solidFill>
              </a:rPr>
              <a:t>dotnet publish --runtime linux-arm64 --self-contained</a:t>
            </a:r>
            <a:endParaRPr lang="en-US" dirty="0"/>
          </a:p>
          <a:p>
            <a:pPr algn="l"/>
            <a:endParaRPr lang="en-US" sz="2000" dirty="0"/>
          </a:p>
          <a:p>
            <a:pPr algn="l"/>
            <a:r>
              <a:rPr lang="en-US" dirty="0"/>
              <a:t>Publish Profile in Visual Studio</a:t>
            </a:r>
          </a:p>
          <a:p>
            <a:pPr marL="342900" indent="-342900" algn="l">
              <a:buFontTx/>
              <a:buChar char="-"/>
            </a:pP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Deploy:</a:t>
            </a:r>
            <a:br>
              <a:rPr lang="en-US" dirty="0"/>
            </a:br>
            <a:r>
              <a:rPr lang="pt-BR" sz="2000" dirty="0">
                <a:solidFill>
                  <a:srgbClr val="7030A0"/>
                </a:solidFill>
              </a:rPr>
              <a:t>scp -r </a:t>
            </a:r>
            <a:r>
              <a:rPr lang="pt-BR" sz="2000" dirty="0">
                <a:solidFill>
                  <a:schemeClr val="accent1"/>
                </a:solidFill>
              </a:rPr>
              <a:t>C:\tmp\CameraExperiments</a:t>
            </a:r>
            <a:r>
              <a:rPr lang="pt-BR" sz="2000" dirty="0">
                <a:solidFill>
                  <a:srgbClr val="7030A0"/>
                </a:solidFill>
              </a:rPr>
              <a:t> </a:t>
            </a:r>
            <a:r>
              <a:rPr lang="pt-BR" sz="2000" dirty="0">
                <a:solidFill>
                  <a:schemeClr val="accent6"/>
                </a:solidFill>
              </a:rPr>
              <a:t>administrator@raspberrypi:/home/administrator/programs/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3074" name="Picture 2" descr="Publishing for Linux ARM64">
            <a:extLst>
              <a:ext uri="{FF2B5EF4-FFF2-40B4-BE49-F238E27FC236}">
                <a16:creationId xmlns:a16="http://schemas.microsoft.com/office/drawing/2014/main" id="{3F3A7FF0-1199-A749-AE69-E77E52543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5" t="-116"/>
          <a:stretch/>
        </p:blipFill>
        <p:spPr bwMode="auto">
          <a:xfrm>
            <a:off x="7338934" y="1286774"/>
            <a:ext cx="4512321" cy="428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80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 – code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S3 Bucket Experiments app</a:t>
            </a:r>
          </a:p>
          <a:p>
            <a:pPr algn="l"/>
            <a:r>
              <a:rPr lang="en-GB" dirty="0"/>
              <a:t> - very little to change</a:t>
            </a:r>
          </a:p>
          <a:p>
            <a:pPr algn="l"/>
            <a:r>
              <a:rPr lang="en-GB" dirty="0"/>
              <a:t> - </a:t>
            </a:r>
            <a:r>
              <a:rPr lang="en-US" dirty="0"/>
              <a:t>Linux file paths and formats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C446F-0C7A-57F4-379D-C8A730107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538" y="3301426"/>
            <a:ext cx="9064924" cy="269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 – code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Camera Experiments app</a:t>
            </a:r>
          </a:p>
          <a:p>
            <a:pPr algn="l"/>
            <a:r>
              <a:rPr lang="en-GB" dirty="0"/>
              <a:t> - lots to change</a:t>
            </a:r>
          </a:p>
          <a:p>
            <a:pPr algn="l"/>
            <a:endParaRPr lang="en-GB" dirty="0"/>
          </a:p>
          <a:p>
            <a:pPr algn="l"/>
            <a:r>
              <a:rPr lang="en-US" dirty="0"/>
              <a:t>Wi-Fi and Bluetooth </a:t>
            </a:r>
          </a:p>
          <a:p>
            <a:pPr algn="l"/>
            <a:r>
              <a:rPr lang="en-US" dirty="0"/>
              <a:t> - NuGet Packages not compatible with Linux</a:t>
            </a:r>
          </a:p>
          <a:p>
            <a:pPr algn="l"/>
            <a:r>
              <a:rPr lang="en-US" dirty="0"/>
              <a:t> - </a:t>
            </a:r>
            <a:r>
              <a:rPr lang="en-US" dirty="0" err="1">
                <a:solidFill>
                  <a:srgbClr val="7030A0"/>
                </a:solidFill>
              </a:rPr>
              <a:t>SimpleWifi.netstandard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and </a:t>
            </a:r>
            <a:r>
              <a:rPr lang="en-US" dirty="0" err="1">
                <a:solidFill>
                  <a:srgbClr val="7030A0"/>
                </a:solidFill>
              </a:rPr>
              <a:t>InTheHand.BluetoothLE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- Instead, calling out to Linux CLI commands in Processes</a:t>
            </a:r>
          </a:p>
        </p:txBody>
      </p:sp>
    </p:spTree>
    <p:extLst>
      <p:ext uri="{BB962C8B-B14F-4D97-AF65-F5344CB8AC3E}">
        <p14:creationId xmlns:p14="http://schemas.microsoft.com/office/powerpoint/2010/main" val="161478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What to do?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F56E67-5AE9-28A3-584F-11C9CF177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825" y="914085"/>
            <a:ext cx="1469910" cy="15532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F1B8125-A125-8EA0-13E2-319F2177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502" y="2669696"/>
            <a:ext cx="1024556" cy="145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C6743-81B1-0B1E-B8F4-8C7A0430FF6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Make use of one of our Arlo security cameras</a:t>
            </a:r>
            <a:br>
              <a:rPr lang="en-GB" dirty="0"/>
            </a:br>
            <a:r>
              <a:rPr lang="en-GB" dirty="0"/>
              <a:t> - see what footage it might capture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Acquire some Hedgehog food</a:t>
            </a:r>
            <a:br>
              <a:rPr lang="en-US" dirty="0"/>
            </a:br>
            <a:r>
              <a:rPr lang="en-US" dirty="0"/>
              <a:t> - Spike’s Hedgehog Food ‘</a:t>
            </a:r>
            <a:r>
              <a:rPr lang="en-US" dirty="0">
                <a:solidFill>
                  <a:srgbClr val="7030A0"/>
                </a:solidFill>
              </a:rPr>
              <a:t>Scrummy Meaty Supper</a:t>
            </a:r>
            <a:r>
              <a:rPr lang="en-US" dirty="0"/>
              <a:t>’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Setup a monitoring area</a:t>
            </a:r>
            <a:br>
              <a:rPr lang="en-US" dirty="0"/>
            </a:br>
            <a:r>
              <a:rPr lang="en-US" dirty="0"/>
              <a:t> - Camera</a:t>
            </a:r>
            <a:br>
              <a:rPr lang="en-US" dirty="0"/>
            </a:br>
            <a:r>
              <a:rPr lang="en-US" dirty="0"/>
              <a:t> - Food</a:t>
            </a:r>
            <a:br>
              <a:rPr lang="en-US" dirty="0"/>
            </a:br>
            <a:r>
              <a:rPr lang="en-US" dirty="0"/>
              <a:t> - Water</a:t>
            </a:r>
          </a:p>
        </p:txBody>
      </p:sp>
      <p:pic>
        <p:nvPicPr>
          <p:cNvPr id="6" name="Picture 2" descr="Arlo Camera on Tripod">
            <a:extLst>
              <a:ext uri="{FF2B5EF4-FFF2-40B4-BE49-F238E27FC236}">
                <a16:creationId xmlns:a16="http://schemas.microsoft.com/office/drawing/2014/main" id="{68C35C5E-D9DE-0F2E-D8CE-3C7D6E18C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160" y="4261540"/>
            <a:ext cx="2017241" cy="15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03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 -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E4A26F-E599-41EC-30CC-8DE2F4716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52" y="1687678"/>
            <a:ext cx="6252174" cy="43601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634520-7F3E-53A3-E785-3E2E17C27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761" y="1978025"/>
            <a:ext cx="448627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8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Automation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Run things automatically on boot of the Raspberry Pi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E1AFD1-0FEF-C825-CADA-DB8C1422D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5" y="2523997"/>
            <a:ext cx="5955495" cy="3514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55034F-297C-6790-C444-C2F92D29C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523997"/>
            <a:ext cx="5955495" cy="351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6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Automation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Example output (sequence shortened)</a:t>
            </a:r>
            <a:endParaRPr lang="en-US" dirty="0"/>
          </a:p>
        </p:txBody>
      </p:sp>
      <p:pic>
        <p:nvPicPr>
          <p:cNvPr id="4098" name="Picture 2" descr=".NET Code Running on Raspberry Pi">
            <a:extLst>
              <a:ext uri="{FF2B5EF4-FFF2-40B4-BE49-F238E27FC236}">
                <a16:creationId xmlns:a16="http://schemas.microsoft.com/office/drawing/2014/main" id="{2314E425-5EB1-4142-D60F-F4DC71BE2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455" y="2490198"/>
            <a:ext cx="5995089" cy="352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11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Alerts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Another AWS Lambda Function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Draws on the </a:t>
            </a:r>
            <a:r>
              <a:rPr lang="en-GB" dirty="0">
                <a:solidFill>
                  <a:srgbClr val="7030A0"/>
                </a:solidFill>
              </a:rPr>
              <a:t>S3 Bucket Experiments</a:t>
            </a:r>
            <a:r>
              <a:rPr lang="en-GB" dirty="0"/>
              <a:t> code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Sends email if no new footage,</a:t>
            </a:r>
            <a:br>
              <a:rPr lang="en-GB" dirty="0"/>
            </a:br>
            <a:r>
              <a:rPr lang="en-GB" dirty="0"/>
              <a:t>or footage left in Upload folder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Runs at 11am each day</a:t>
            </a:r>
            <a:endParaRPr lang="en-US" dirty="0"/>
          </a:p>
        </p:txBody>
      </p:sp>
      <p:pic>
        <p:nvPicPr>
          <p:cNvPr id="5122" name="Picture 2" descr="System Alert Emails on iPhone">
            <a:extLst>
              <a:ext uri="{FF2B5EF4-FFF2-40B4-BE49-F238E27FC236}">
                <a16:creationId xmlns:a16="http://schemas.microsoft.com/office/drawing/2014/main" id="{64301844-AEDB-2EDB-4FE5-7367D874A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450" y="1915064"/>
            <a:ext cx="4283950" cy="35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91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5122" name="Picture 2" descr="Outdoor Setup diagram">
            <a:extLst>
              <a:ext uri="{FF2B5EF4-FFF2-40B4-BE49-F238E27FC236}">
                <a16:creationId xmlns:a16="http://schemas.microsoft.com/office/drawing/2014/main" id="{4BC4622B-E9BD-09FC-080B-7425BF269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78025"/>
            <a:ext cx="5081296" cy="36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Improve the outdoor setup</a:t>
            </a:r>
          </a:p>
          <a:p>
            <a:pPr algn="l"/>
            <a:r>
              <a:rPr lang="en-US" dirty="0"/>
              <a:t> - get all cameras in place</a:t>
            </a:r>
          </a:p>
          <a:p>
            <a:pPr algn="l"/>
            <a:r>
              <a:rPr lang="en-US" dirty="0"/>
              <a:t> - running off a central battery</a:t>
            </a:r>
          </a:p>
          <a:p>
            <a:pPr algn="l"/>
            <a:r>
              <a:rPr lang="en-US" dirty="0"/>
              <a:t> - charged via a small solar panel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 - put Raspberry Pi outdoor (maybe)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 - timer switches?</a:t>
            </a:r>
          </a:p>
        </p:txBody>
      </p:sp>
    </p:spTree>
    <p:extLst>
      <p:ext uri="{BB962C8B-B14F-4D97-AF65-F5344CB8AC3E}">
        <p14:creationId xmlns:p14="http://schemas.microsoft.com/office/powerpoint/2010/main" val="348199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Integrate other cameras into Automation system</a:t>
            </a:r>
          </a:p>
          <a:p>
            <a:pPr algn="l"/>
            <a:r>
              <a:rPr lang="en-US" dirty="0">
                <a:solidFill>
                  <a:srgbClr val="7030A0"/>
                </a:solidFill>
              </a:rPr>
              <a:t> - Toshiba </a:t>
            </a:r>
            <a:r>
              <a:rPr lang="en-US" dirty="0" err="1">
                <a:solidFill>
                  <a:srgbClr val="7030A0"/>
                </a:solidFill>
              </a:rPr>
              <a:t>FlashAir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cards</a:t>
            </a:r>
          </a:p>
          <a:p>
            <a:pPr algn="l"/>
            <a:r>
              <a:rPr lang="en-US" dirty="0"/>
              <a:t> - allow Wi-Fi access to any device</a:t>
            </a:r>
          </a:p>
          <a:p>
            <a:pPr algn="l"/>
            <a:r>
              <a:rPr lang="en-US" dirty="0"/>
              <a:t> - ribbon cable back to camera Micro SD slots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AI / ML</a:t>
            </a:r>
          </a:p>
          <a:p>
            <a:pPr algn="l"/>
            <a:r>
              <a:rPr lang="en-US" dirty="0"/>
              <a:t> - </a:t>
            </a:r>
            <a:r>
              <a:rPr lang="en-US" dirty="0" err="1"/>
              <a:t>Recognise</a:t>
            </a:r>
            <a:r>
              <a:rPr lang="en-US" dirty="0"/>
              <a:t> Hedgehogs, Mice </a:t>
            </a:r>
            <a:r>
              <a:rPr lang="en-US" dirty="0" err="1"/>
              <a:t>etc</a:t>
            </a:r>
            <a:r>
              <a:rPr lang="en-US" dirty="0"/>
              <a:t>, approve footage</a:t>
            </a:r>
          </a:p>
          <a:p>
            <a:pPr algn="l"/>
            <a:r>
              <a:rPr lang="en-US" dirty="0"/>
              <a:t> - Automatically discard uninteresting footage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Maybe using </a:t>
            </a:r>
            <a:r>
              <a:rPr lang="en-US" dirty="0">
                <a:solidFill>
                  <a:srgbClr val="7030A0"/>
                </a:solidFill>
              </a:rPr>
              <a:t>ML.NET</a:t>
            </a:r>
            <a:r>
              <a:rPr lang="en-US" dirty="0"/>
              <a:t> or </a:t>
            </a:r>
            <a:r>
              <a:rPr lang="en-US" dirty="0">
                <a:solidFill>
                  <a:srgbClr val="7030A0"/>
                </a:solidFill>
              </a:rPr>
              <a:t>Amazon </a:t>
            </a:r>
            <a:r>
              <a:rPr lang="en-US" dirty="0" err="1">
                <a:solidFill>
                  <a:srgbClr val="7030A0"/>
                </a:solidFill>
              </a:rPr>
              <a:t>Rekognition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2" descr="Toshiba FlashAir Cards">
            <a:extLst>
              <a:ext uri="{FF2B5EF4-FFF2-40B4-BE49-F238E27FC236}">
                <a16:creationId xmlns:a16="http://schemas.microsoft.com/office/drawing/2014/main" id="{3FF427C9-D22B-2C03-7E20-FE4388161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052" y="1978025"/>
            <a:ext cx="3385948" cy="253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53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More Hedgehogs!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323302-C363-7858-E3F3-9B9E56591AEB}"/>
              </a:ext>
            </a:extLst>
          </p:cNvPr>
          <p:cNvSpPr txBox="1">
            <a:spLocks/>
          </p:cNvSpPr>
          <p:nvPr/>
        </p:nvSpPr>
        <p:spPr>
          <a:xfrm>
            <a:off x="1143000" y="21304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Hopefully back out of hibernation, soon </a:t>
            </a:r>
            <a:r>
              <a:rPr lang="en-GB" dirty="0"/>
              <a:t>🦔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22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FFC845-BCD1-C5C2-4D29-EF146EEE0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293" y="2527905"/>
            <a:ext cx="3323047" cy="3323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FCC00-2E57-1419-7EEB-C1FE0EAA72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894" y="765560"/>
            <a:ext cx="1003906" cy="1003906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Macclesfield Hedgehogs - </a:t>
            </a:r>
            <a:r>
              <a:rPr lang="en-US" dirty="0">
                <a:solidFill>
                  <a:srgbClr val="7030A0"/>
                </a:solidFill>
              </a:rPr>
              <a:t>https://www.macclesfieldhedgehogs.co.uk/</a:t>
            </a:r>
          </a:p>
          <a:p>
            <a:pPr algn="l"/>
            <a:endParaRPr lang="en-US" sz="2000" dirty="0">
              <a:solidFill>
                <a:srgbClr val="7030A0"/>
              </a:solidFill>
            </a:endParaRPr>
          </a:p>
          <a:p>
            <a:pPr algn="l"/>
            <a:r>
              <a:rPr lang="en-US" dirty="0"/>
              <a:t>Slides available on GitHub at </a:t>
            </a:r>
            <a:r>
              <a:rPr lang="en-US" dirty="0">
                <a:solidFill>
                  <a:srgbClr val="7030A0"/>
                </a:solidFill>
              </a:rPr>
              <a:t>https://github.com/mikeirvingweb/dotnet-iot-and-hedgehogs</a:t>
            </a:r>
          </a:p>
          <a:p>
            <a:pPr algn="l"/>
            <a:r>
              <a:rPr lang="en-US" dirty="0">
                <a:solidFill>
                  <a:srgbClr val="333333"/>
                </a:solidFill>
              </a:rPr>
              <a:t>- All links and references in the README.md file</a:t>
            </a:r>
            <a:br>
              <a:rPr lang="en-US" dirty="0">
                <a:solidFill>
                  <a:srgbClr val="333333"/>
                </a:solidFill>
              </a:rPr>
            </a:br>
            <a:endParaRPr lang="en-US" dirty="0">
              <a:solidFill>
                <a:srgbClr val="333333"/>
              </a:solidFill>
            </a:endParaRPr>
          </a:p>
          <a:p>
            <a:pPr algn="l"/>
            <a:r>
              <a:rPr lang="en-US" dirty="0">
                <a:solidFill>
                  <a:srgbClr val="333333"/>
                </a:solidFill>
              </a:rPr>
              <a:t>For more info, find / contact me at: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Twitter - </a:t>
            </a:r>
            <a:r>
              <a:rPr lang="en-US" dirty="0">
                <a:solidFill>
                  <a:srgbClr val="7030A0"/>
                </a:solidFill>
              </a:rPr>
              <a:t>https://twitter.com/mikeirvingweb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LinkedIn - </a:t>
            </a:r>
            <a:r>
              <a:rPr lang="en-US" dirty="0">
                <a:solidFill>
                  <a:srgbClr val="7030A0"/>
                </a:solidFill>
              </a:rPr>
              <a:t>https://www.linkedin.com/in/mikeirving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GitHub - </a:t>
            </a:r>
            <a:r>
              <a:rPr lang="en-US" dirty="0">
                <a:solidFill>
                  <a:srgbClr val="7030A0"/>
                </a:solidFill>
              </a:rPr>
              <a:t>https://github.com/mikeirvingweb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Stack Overflow - </a:t>
            </a:r>
            <a:r>
              <a:rPr lang="en-US" dirty="0">
                <a:solidFill>
                  <a:srgbClr val="7030A0"/>
                </a:solidFill>
              </a:rPr>
              <a:t>https://stackoverflow.com/users/482901/mike-irving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br>
              <a:rPr lang="en-US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Website &amp; Blog - </a:t>
            </a:r>
            <a:r>
              <a:rPr lang="en-US" dirty="0">
                <a:solidFill>
                  <a:srgbClr val="7030A0"/>
                </a:solidFill>
              </a:rPr>
              <a:t>https://www.mike-irving.co.uk/</a:t>
            </a:r>
          </a:p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3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Any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11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CE6424-FB75-2824-CC46-1B6DA54E0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793404"/>
            <a:ext cx="2438400" cy="16954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ACFE30A-26F4-4178-EC49-1C7B95422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.NET, IoT and Hedgehogs!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1AF9580-4278-8A6A-3E55-478FB5EB9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Mike Irving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4A534F-F4A4-946B-6098-E993BB34E37C}"/>
              </a:ext>
            </a:extLst>
          </p:cNvPr>
          <p:cNvSpPr txBox="1">
            <a:spLocks/>
          </p:cNvSpPr>
          <p:nvPr/>
        </p:nvSpPr>
        <p:spPr>
          <a:xfrm>
            <a:off x="838200" y="505474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err="1">
                <a:solidFill>
                  <a:srgbClr val="7030A0"/>
                </a:solidFill>
              </a:rPr>
              <a:t>Macc</a:t>
            </a:r>
            <a:r>
              <a:rPr lang="en-US" sz="1600" dirty="0">
                <a:solidFill>
                  <a:srgbClr val="7030A0"/>
                </a:solidFill>
              </a:rPr>
              <a:t> Tech – 2</a:t>
            </a:r>
            <a:r>
              <a:rPr lang="en-US" sz="1600" baseline="30000" dirty="0">
                <a:solidFill>
                  <a:srgbClr val="7030A0"/>
                </a:solidFill>
              </a:rPr>
              <a:t>nd</a:t>
            </a:r>
            <a:r>
              <a:rPr lang="en-US" sz="1600" dirty="0">
                <a:solidFill>
                  <a:srgbClr val="7030A0"/>
                </a:solidFill>
              </a:rPr>
              <a:t> February 2023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6CBDDD-61B6-D32B-6C23-838C25F51153}"/>
              </a:ext>
            </a:extLst>
          </p:cNvPr>
          <p:cNvSpPr txBox="1">
            <a:spLocks/>
          </p:cNvSpPr>
          <p:nvPr/>
        </p:nvSpPr>
        <p:spPr>
          <a:xfrm>
            <a:off x="838200" y="5468361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333333"/>
                </a:solidFill>
              </a:rPr>
              <a:t>@mikeirvingweb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8646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2-08-10-03-46-36_Arlo-HD_1660099600331">
            <a:hlinkClick r:id="" action="ppaction://media"/>
            <a:extLst>
              <a:ext uri="{FF2B5EF4-FFF2-40B4-BE49-F238E27FC236}">
                <a16:creationId xmlns:a16="http://schemas.microsoft.com/office/drawing/2014/main" id="{1F1B799D-AFD9-2B52-0D73-92E4474079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7868" y="1690689"/>
            <a:ext cx="7456262" cy="4100944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The first footage</a:t>
            </a:r>
          </a:p>
        </p:txBody>
      </p:sp>
    </p:spTree>
    <p:extLst>
      <p:ext uri="{BB962C8B-B14F-4D97-AF65-F5344CB8AC3E}">
        <p14:creationId xmlns:p14="http://schemas.microsoft.com/office/powerpoint/2010/main" val="4397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CE5FE7A-41B5-FC51-4B50-5C9FCA7645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47C0FE03-F529-2CD2-601F-F54C8B5F46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630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2-08-23-05-12-00_Arlo-HD_1661227957843">
            <a:hlinkClick r:id="" action="ppaction://media"/>
            <a:extLst>
              <a:ext uri="{FF2B5EF4-FFF2-40B4-BE49-F238E27FC236}">
                <a16:creationId xmlns:a16="http://schemas.microsoft.com/office/drawing/2014/main" id="{5812BECD-71B2-5B98-B270-E2E67F1D45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7868" y="1690689"/>
            <a:ext cx="7456262" cy="4100944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Discouraging cats!</a:t>
            </a:r>
          </a:p>
        </p:txBody>
      </p:sp>
    </p:spTree>
    <p:extLst>
      <p:ext uri="{BB962C8B-B14F-4D97-AF65-F5344CB8AC3E}">
        <p14:creationId xmlns:p14="http://schemas.microsoft.com/office/powerpoint/2010/main" val="40873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 better setup</a:t>
            </a:r>
          </a:p>
        </p:txBody>
      </p:sp>
      <p:pic>
        <p:nvPicPr>
          <p:cNvPr id="3074" name="Picture 2" descr="Hedgehog House">
            <a:extLst>
              <a:ext uri="{FF2B5EF4-FFF2-40B4-BE49-F238E27FC236}">
                <a16:creationId xmlns:a16="http://schemas.microsoft.com/office/drawing/2014/main" id="{08CADF57-72D2-9A1B-ADE3-D81B1CDC5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753" y="819835"/>
            <a:ext cx="3642473" cy="273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eyomur camera inside hedgehog house">
            <a:extLst>
              <a:ext uri="{FF2B5EF4-FFF2-40B4-BE49-F238E27FC236}">
                <a16:creationId xmlns:a16="http://schemas.microsoft.com/office/drawing/2014/main" id="{7A085292-34ED-6F4D-4D8F-135AC7FB3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754" y="3677895"/>
            <a:ext cx="3642474" cy="204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131DCD-6942-B88E-143B-502F7A9585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2733825"/>
            <a:ext cx="1127311" cy="13903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5E196-BB1F-1D4A-6BEE-40D73C662DF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Bought a ‘</a:t>
            </a:r>
            <a:r>
              <a:rPr lang="en-GB" dirty="0">
                <a:solidFill>
                  <a:srgbClr val="7030A0"/>
                </a:solidFill>
              </a:rPr>
              <a:t>Hedgehog House</a:t>
            </a:r>
            <a:r>
              <a:rPr lang="en-GB" dirty="0"/>
              <a:t>’</a:t>
            </a:r>
            <a:br>
              <a:rPr lang="en-GB" dirty="0"/>
            </a:br>
            <a:r>
              <a:rPr lang="en-GB" dirty="0"/>
              <a:t> - set it up in the garden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Installed a new ‘</a:t>
            </a:r>
            <a:r>
              <a:rPr lang="en-GB" dirty="0">
                <a:solidFill>
                  <a:srgbClr val="7030A0"/>
                </a:solidFill>
              </a:rPr>
              <a:t>Field Camera</a:t>
            </a:r>
            <a:r>
              <a:rPr lang="en-GB" dirty="0"/>
              <a:t>’ inside</a:t>
            </a:r>
            <a:br>
              <a:rPr lang="en-GB" dirty="0"/>
            </a:br>
            <a:r>
              <a:rPr lang="en-GB" dirty="0"/>
              <a:t> - </a:t>
            </a:r>
            <a:r>
              <a:rPr lang="en-GB" dirty="0" err="1"/>
              <a:t>Ceyomur</a:t>
            </a:r>
            <a:r>
              <a:rPr lang="en-GB" dirty="0"/>
              <a:t> CY95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Put food and water bowls inside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 long wait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after a few days mice came, then hedgehogs!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0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2-09-14-21-37-42_Ceyomur-CY95_VD-00064_720p">
            <a:hlinkClick r:id="" action="ppaction://media"/>
            <a:extLst>
              <a:ext uri="{FF2B5EF4-FFF2-40B4-BE49-F238E27FC236}">
                <a16:creationId xmlns:a16="http://schemas.microsoft.com/office/drawing/2014/main" id="{F86A509E-9FD2-78C7-FB23-C51F613013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3998" y="2174160"/>
            <a:ext cx="5403003" cy="3039189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The first ‘</a:t>
            </a:r>
            <a:r>
              <a:rPr lang="en-US" dirty="0">
                <a:solidFill>
                  <a:srgbClr val="7030A0"/>
                </a:solidFill>
              </a:rPr>
              <a:t>house</a:t>
            </a:r>
            <a:r>
              <a:rPr lang="en-US" dirty="0"/>
              <a:t>’ guest</a:t>
            </a:r>
          </a:p>
        </p:txBody>
      </p:sp>
      <p:pic>
        <p:nvPicPr>
          <p:cNvPr id="3" name="2022-09-14-21-36-00_Arlo-HD_1663187815804">
            <a:hlinkClick r:id="" action="ppaction://media"/>
            <a:extLst>
              <a:ext uri="{FF2B5EF4-FFF2-40B4-BE49-F238E27FC236}">
                <a16:creationId xmlns:a16="http://schemas.microsoft.com/office/drawing/2014/main" id="{F70F9BC6-5090-18F6-631A-FCF25EA85A9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998" y="2174160"/>
            <a:ext cx="5525799" cy="303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8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1 of Go-Cat Adult Dry Cat Food Chicken And Duck 750G">
            <a:extLst>
              <a:ext uri="{FF2B5EF4-FFF2-40B4-BE49-F238E27FC236}">
                <a16:creationId xmlns:a16="http://schemas.microsoft.com/office/drawing/2014/main" id="{5005BF13-FDBB-CCA8-32B3-B89386A6B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26" y="935638"/>
            <a:ext cx="2220508" cy="22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Experimentation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7DA093-948A-7CAF-74F9-23543241B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255" y="3846212"/>
            <a:ext cx="1336577" cy="2076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3BECA8-B583-1149-ECB4-9B8A0A9E1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080" y="3846212"/>
            <a:ext cx="1537889" cy="20761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65FE0-6D5D-4808-6B3E-527022B88A7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Soon hedgehogs were coming regularly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But the food was messy, and often wasted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Changed to a new favourite – Go Cat!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New cameras acquired</a:t>
            </a:r>
            <a:br>
              <a:rPr lang="en-GB" dirty="0"/>
            </a:br>
            <a:r>
              <a:rPr lang="en-GB" dirty="0"/>
              <a:t> - </a:t>
            </a:r>
            <a:r>
              <a:rPr lang="en-GB" dirty="0" err="1"/>
              <a:t>Xbro</a:t>
            </a:r>
            <a:r>
              <a:rPr lang="en-GB" dirty="0"/>
              <a:t> XC100 and </a:t>
            </a:r>
            <a:r>
              <a:rPr lang="en-GB" dirty="0" err="1"/>
              <a:t>Xega</a:t>
            </a:r>
            <a:r>
              <a:rPr lang="en-GB" dirty="0"/>
              <a:t> RBX-S50</a:t>
            </a:r>
            <a:br>
              <a:rPr lang="en-GB" dirty="0"/>
            </a:br>
            <a:endParaRPr lang="en-GB" dirty="0"/>
          </a:p>
          <a:p>
            <a:pPr algn="l"/>
            <a:r>
              <a:rPr lang="en-GB" dirty="0"/>
              <a:t>- </a:t>
            </a:r>
            <a:r>
              <a:rPr lang="en-GB" dirty="0" err="1"/>
              <a:t>Xbro</a:t>
            </a:r>
            <a:r>
              <a:rPr lang="en-GB" dirty="0"/>
              <a:t> put inside the house, </a:t>
            </a:r>
            <a:r>
              <a:rPr lang="en-GB" dirty="0" err="1"/>
              <a:t>Ceyomur</a:t>
            </a:r>
            <a:r>
              <a:rPr lang="en-GB" dirty="0"/>
              <a:t> moved outdoors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22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2031</TotalTime>
  <Words>1699</Words>
  <Application>Microsoft Office PowerPoint</Application>
  <PresentationFormat>Widescreen</PresentationFormat>
  <Paragraphs>332</Paragraphs>
  <Slides>50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PowerPoint Presentation</vt:lpstr>
      <vt:lpstr>.NET, IoT and Hedgehogs!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.NET, IoT and Hedgehogs!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Hine</dc:creator>
  <cp:lastModifiedBy>Mike Irving</cp:lastModifiedBy>
  <cp:revision>152</cp:revision>
  <dcterms:created xsi:type="dcterms:W3CDTF">2016-10-22T19:53:31Z</dcterms:created>
  <dcterms:modified xsi:type="dcterms:W3CDTF">2023-02-02T12:17:52Z</dcterms:modified>
</cp:coreProperties>
</file>